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26"/>
  </p:notesMasterIdLst>
  <p:sldIdLst>
    <p:sldId id="258" r:id="rId2"/>
    <p:sldId id="388" r:id="rId3"/>
    <p:sldId id="418" r:id="rId4"/>
    <p:sldId id="394" r:id="rId5"/>
    <p:sldId id="413" r:id="rId6"/>
    <p:sldId id="416" r:id="rId7"/>
    <p:sldId id="395" r:id="rId8"/>
    <p:sldId id="420" r:id="rId9"/>
    <p:sldId id="421" r:id="rId10"/>
    <p:sldId id="430" r:id="rId11"/>
    <p:sldId id="433" r:id="rId12"/>
    <p:sldId id="426" r:id="rId13"/>
    <p:sldId id="425" r:id="rId14"/>
    <p:sldId id="434" r:id="rId15"/>
    <p:sldId id="435" r:id="rId16"/>
    <p:sldId id="424" r:id="rId17"/>
    <p:sldId id="436" r:id="rId18"/>
    <p:sldId id="437" r:id="rId19"/>
    <p:sldId id="438" r:id="rId20"/>
    <p:sldId id="422" r:id="rId21"/>
    <p:sldId id="427" r:id="rId22"/>
    <p:sldId id="428" r:id="rId23"/>
    <p:sldId id="431" r:id="rId24"/>
    <p:sldId id="4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FB87C"/>
    <a:srgbClr val="D8CD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E44653-7571-43CF-A2B9-13DFFCBD1506}" v="247" dt="2025-07-07T23:32:38.5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802" autoAdjust="0"/>
  </p:normalViewPr>
  <p:slideViewPr>
    <p:cSldViewPr snapToGrid="0">
      <p:cViewPr varScale="1">
        <p:scale>
          <a:sx n="138" d="100"/>
          <a:sy n="138" d="100"/>
        </p:scale>
        <p:origin x="1140" y="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40EF20-633B-4A67-AD26-F8FEEA8AEC0B}" type="datetimeFigureOut">
              <a:t>7/7/2025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06016-75BD-40C4-A1FA-35D70203326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979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3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B1A6C-D911-0793-FEFE-EB2E48536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C5359E6-A11B-D695-DF01-F3128041D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6E6552-2E38-52D9-014E-CE137CD4B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7E6E64-C80B-011F-F1FF-40377CA4E3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10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B5692-25F8-67C0-9197-AF61190ED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43741E-95E6-5D32-6AB2-5BADF9AF3B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5A603A-A9C8-9623-CD30-B1A8435375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26383-8B68-77E4-924D-56AD247366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733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46F26-E36B-9ACE-EFCC-405A08536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44858-68E4-D527-4A51-2C0C163858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05256A-3F8C-4398-912D-5557326A44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3C29B-C283-DF4C-542C-6A19718EC5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57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492D9-D294-8A3F-B79E-D2B92A49B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F4E638-907D-803D-186F-714A79E6FD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C15F8-9CE8-E35A-0F30-5CF4245420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653E2A-4484-E8C3-93EC-DE61ACA483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268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B5275-A4D2-7ACD-3172-B1E13684A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36CA75-3669-12BC-63B6-0ED97D780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DA9986-5C18-DA9E-8170-D3228F6914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6B3FC-7070-E9EB-62EE-7B69D1A82D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15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3F01A-4240-E7B1-28A3-A50C0506A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B36B23-C819-3C27-B6E5-4D0EDC83B3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DD5800-CF99-358C-6409-875DC0EC4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2AC059-6012-E6AA-FEC2-6F85000BD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54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C2111-BD5D-D70C-B778-248611D9F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270495-379D-032B-A427-31226C6CE4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46C0DE-7A50-2CF3-AA35-8C0A45C097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AD149-5B21-9321-EB01-755A3A5CF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745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B5AED-E24A-81A4-25D3-F0211A8DB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DCCB4-2D78-1736-770E-CC24B2B061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F6EDE-01C1-69BE-0E98-BB3A8B9E0A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FA507-B2FB-72A3-AC85-5203E0BDD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7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21105-14AF-AF47-D9BF-0F284DF1E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369BDE-0E67-9B73-19A9-8506420556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D9B28-C1A6-D46F-551C-B01F04C05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5F8784-64D6-E3F8-EC02-7C0D32D28F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4713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FBAED-FD3D-029C-FF81-B38FEA6240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BF09FD-5183-117D-EFAD-F747A72916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3B5654-5BB5-8424-C25B-EC273B943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A0141-D182-57BA-F64D-455B2E6F9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320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06016-75BD-40C4-A1FA-35D7020332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7849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2D096-4E62-10E7-8F43-AAE747BF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734E6D-CB22-151C-4C01-8B897A94D2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74DF88-D180-37F5-354D-03FF4AC73A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BD28C-F532-7065-0824-70883A42F3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255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31D3C-CC49-624B-3368-856C223D3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8F23A1-E70E-30CF-CBF2-3830894FAF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B13AB1-C79E-A5AB-7CA7-9BEAEA7C4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3CC1AA-4813-CFA2-702D-AD15292A9D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1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89BB91-4122-9B6B-BA84-AD69A107B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825460-B2EE-5707-B81B-7F9B2068AF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199BF9-5AB9-D7C0-FAC0-91BA286CC6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A4B1FD-C35D-FDD9-656A-8411061FC5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833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650E7-6E10-D502-E566-9FA70E868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46CCA1-60FC-C9ED-54B9-E9B0AF1A0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B8D00-1FB9-5B5C-AFC3-681139256C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C73F5-B673-7EBE-575B-9A6220EE2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027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41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2C078-7037-48C9-5D42-450D4F0F8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4E64C9-A391-D7E6-D5D8-F650C56DE3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CD5E9-1A5B-2A56-1FB6-51ECEAB4A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68890-3BC2-469D-BCD2-1CC3356C2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06016-75BD-40C4-A1FA-35D7020332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985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15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83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4A821-B188-05F8-7F74-52BDE99BB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15C2F8-1BDA-C076-CFB9-D396D8C3C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2120B1-6F13-F63A-9D86-A285352B9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4CF5A4-84C0-AEC0-78A1-C74F843E2C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42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059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36965-EA3C-64C1-1F26-0DAB2417D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B061E6-A014-7900-7DFE-A70F674B64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23034C-FF64-603D-140D-E33A451AE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106D3A-E110-1B6B-413B-75568FC629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999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B8955-9988-F0E9-1C9C-43A9E1F8F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9447A9-7331-AF19-C93A-CE0F2E413D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260AD1-0313-2459-4449-01403E6A0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4EC1F-85D4-98C0-3A4D-DA950B7CAD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573C8E-43D8-A945-9C93-D69D2B8DC5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61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ky, outdoor, building&#10;&#10;Description automatically generated">
            <a:extLst>
              <a:ext uri="{FF2B5EF4-FFF2-40B4-BE49-F238E27FC236}">
                <a16:creationId xmlns:a16="http://schemas.microsoft.com/office/drawing/2014/main" id="{6F7D8B11-0DAB-5A1C-73FA-34D91682B6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975" r="10722"/>
          <a:stretch/>
        </p:blipFill>
        <p:spPr>
          <a:xfrm>
            <a:off x="0" y="-16229"/>
            <a:ext cx="12192000" cy="597778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23DCEA-A614-9B66-CB92-57EDD4972260}"/>
              </a:ext>
            </a:extLst>
          </p:cNvPr>
          <p:cNvSpPr/>
          <p:nvPr userDrawn="1"/>
        </p:nvSpPr>
        <p:spPr>
          <a:xfrm>
            <a:off x="0" y="883281"/>
            <a:ext cx="7668126" cy="1342554"/>
          </a:xfrm>
          <a:prstGeom prst="rect">
            <a:avLst/>
          </a:prstGeom>
          <a:solidFill>
            <a:srgbClr val="CFB8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Title Here</a:t>
            </a:r>
          </a:p>
          <a:p>
            <a:pPr algn="r"/>
            <a:r>
              <a:rPr lang="en-US" sz="20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Subtitle Here</a:t>
            </a:r>
            <a:endParaRPr lang="en-US" sz="2000" b="1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2686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ulty Sena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D797ACA-64C8-7D40-89A6-029F81442CA3}"/>
              </a:ext>
            </a:extLst>
          </p:cNvPr>
          <p:cNvGrpSpPr/>
          <p:nvPr userDrawn="1"/>
        </p:nvGrpSpPr>
        <p:grpSpPr>
          <a:xfrm>
            <a:off x="600622" y="494100"/>
            <a:ext cx="946988" cy="946988"/>
            <a:chOff x="600622" y="494100"/>
            <a:chExt cx="946988" cy="946988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FF4B835-26A5-6446-8C81-08408FEF2E79}"/>
                </a:ext>
              </a:extLst>
            </p:cNvPr>
            <p:cNvSpPr/>
            <p:nvPr/>
          </p:nvSpPr>
          <p:spPr>
            <a:xfrm>
              <a:off x="600622" y="494100"/>
              <a:ext cx="946988" cy="946988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rgbClr val="CBB379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Megaphone with solid fill">
              <a:extLst>
                <a:ext uri="{FF2B5EF4-FFF2-40B4-BE49-F238E27FC236}">
                  <a16:creationId xmlns:a16="http://schemas.microsoft.com/office/drawing/2014/main" id="{C1B9D8A2-E10E-C240-BB52-98F817076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765483" y="658960"/>
              <a:ext cx="617266" cy="617266"/>
            </a:xfrm>
            <a:prstGeom prst="rect">
              <a:avLst/>
            </a:prstGeom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25F7162-D169-464C-AC28-508EBE3089B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63829" y="811650"/>
            <a:ext cx="4660243" cy="31188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lang="en-US"/>
              <a:t>FACULTY SENATE HEADLINE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0A904540-C743-F240-9D83-88C35256D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4" y="192211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We are a world-class medical destination at the forefront of transformative education, science, medicine, and healthcare. </a:t>
            </a:r>
          </a:p>
        </p:txBody>
      </p:sp>
      <p:sp>
        <p:nvSpPr>
          <p:cNvPr id="8" name="Text Placeholder 19">
            <a:extLst>
              <a:ext uri="{FF2B5EF4-FFF2-40B4-BE49-F238E27FC236}">
                <a16:creationId xmlns:a16="http://schemas.microsoft.com/office/drawing/2014/main" id="{C27EDD35-7F0C-4E41-A6AF-912CBA83E0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1" y="3278343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lvl="0"/>
            <a:endParaRPr lang="en-US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62B64F62-B39C-884B-AA09-8D7E8B40FD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4" y="2925183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11" name="Picture Placeholder 15">
            <a:extLst>
              <a:ext uri="{FF2B5EF4-FFF2-40B4-BE49-F238E27FC236}">
                <a16:creationId xmlns:a16="http://schemas.microsoft.com/office/drawing/2014/main" id="{56B375AC-58B2-7345-BDF1-578A007A55C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</a:t>
            </a:r>
            <a:br>
              <a:rPr lang="en-US"/>
            </a:br>
            <a:r>
              <a:rPr lang="en-US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1177545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6203-7543-CE47-8A1E-A889E9113A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785" y="620440"/>
            <a:ext cx="4992556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HEADING TEXT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FC070BE-1FEE-F04B-B456-3EF06CBAAE5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2785" y="2244844"/>
            <a:ext cx="4660243" cy="8309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</a:defRPr>
            </a:lvl1pPr>
            <a:lvl2pPr marL="45720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We are a world-class medical destination at the forefront of transformative education, science, medicine, and healthcare. 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5ACD58-D78E-8E48-9455-5C51433032A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2802" y="3610038"/>
            <a:ext cx="4660900" cy="2560637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buFont typeface="Arial" panose="020B0604020202020204" pitchFamily="34" charset="0"/>
              <a:buChar char="•"/>
              <a:tabLst/>
              <a:defRPr sz="16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BB379"/>
              </a:buClr>
              <a:buSzTx/>
              <a:tabLst/>
              <a:defRPr/>
            </a:pPr>
            <a:r>
              <a:rPr lang="en-US"/>
              <a:t>Bullet point</a:t>
            </a:r>
          </a:p>
          <a:p>
            <a:pPr lvl="0"/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23DA182-ED9A-0045-A9F8-B4FE7EBCB5A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62785" y="3256878"/>
            <a:ext cx="2700338" cy="33053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SUBHEADING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24D301D-51D2-7B49-B36F-2D3B066FD32F}"/>
              </a:ext>
            </a:extLst>
          </p:cNvPr>
          <p:cNvSpPr/>
          <p:nvPr userDrawn="1"/>
        </p:nvSpPr>
        <p:spPr>
          <a:xfrm>
            <a:off x="0" y="555892"/>
            <a:ext cx="416859" cy="1219120"/>
          </a:xfrm>
          <a:prstGeom prst="rect">
            <a:avLst/>
          </a:prstGeom>
          <a:solidFill>
            <a:srgbClr val="CBB3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BBB4CB9C-ACE6-C049-B0B7-CFE3862C2E2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55887" y="1"/>
            <a:ext cx="5636113" cy="685799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i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/>
              <a:t>CLICK ICON TO INSERT</a:t>
            </a:r>
            <a:br>
              <a:rPr lang="en-US"/>
            </a:br>
            <a:r>
              <a:rPr lang="en-US"/>
              <a:t>PICTURE OR GRAPHIC</a:t>
            </a:r>
          </a:p>
        </p:txBody>
      </p:sp>
    </p:spTree>
    <p:extLst>
      <p:ext uri="{BB962C8B-B14F-4D97-AF65-F5344CB8AC3E}">
        <p14:creationId xmlns:p14="http://schemas.microsoft.com/office/powerpoint/2010/main" val="3491967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CDA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7/7/2025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5-us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5-useR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magic-lantern/2025-us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5.png"/><Relationship Id="rId4" Type="http://schemas.openxmlformats.org/officeDocument/2006/relationships/hyperlink" Target="https://github.com/magic-lantern/2025-us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5-us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-DBMI-Peds/phoenix_sepsis_criteria/blob/main/harmonization/standard_names_and_units.csv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CU-DBMI-Peds/phoenix_sepsis_criteria/tree/main/harmonization" TargetMode="External"/><Relationship Id="rId4" Type="http://schemas.openxmlformats.org/officeDocument/2006/relationships/hyperlink" Target="https://github.com/magic-lantern/2025-useR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hyperlink" Target="https://github.com/CU-DBMI-Peds/phoenix_sepsis_criteria/blob/main/harmonization/harmonize_tests.sq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-DBMI-Peds/phoenix_sepsis_criteria/blob/main/harmonization/harmonize_tests.sq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CU-DBMI-Peds/phoenix_sepsis_criteria/blob/main/harmonization/harmonize_tests.sq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1/jama.2024.019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github.com/magic-lantern/2024-dsai" TargetMode="External"/><Relationship Id="rId4" Type="http://schemas.openxmlformats.org/officeDocument/2006/relationships/hyperlink" Target="https://doi.org/10.1001/jama.2024.0179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magic-lantern/2025-useR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magic-lantern/2025-useR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5-us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4-dsai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4-dsai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4-dsai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4-dsa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ic-lantern/2025-use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github.com/magic-lantern/2025-useR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sky, outdoor, building&#10;&#10;Description automatically generated">
            <a:extLst>
              <a:ext uri="{FF2B5EF4-FFF2-40B4-BE49-F238E27FC236}">
                <a16:creationId xmlns:a16="http://schemas.microsoft.com/office/drawing/2014/main" id="{F3F44FF2-F84E-E51F-4A02-7471FC6B8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75" r="10722"/>
          <a:stretch/>
        </p:blipFill>
        <p:spPr>
          <a:xfrm>
            <a:off x="0" y="-16229"/>
            <a:ext cx="12192000" cy="59777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A9E4391-7E1E-8D46-9E8D-CD5569BC9BE3}"/>
              </a:ext>
            </a:extLst>
          </p:cNvPr>
          <p:cNvSpPr/>
          <p:nvPr/>
        </p:nvSpPr>
        <p:spPr>
          <a:xfrm>
            <a:off x="54429" y="937710"/>
            <a:ext cx="7668126" cy="1342554"/>
          </a:xfrm>
          <a:prstGeom prst="rect">
            <a:avLst/>
          </a:prstGeom>
          <a:solidFill>
            <a:srgbClr val="59595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000" b="1">
              <a:solidFill>
                <a:schemeClr val="tx1"/>
              </a:solidFill>
              <a:highlight>
                <a:srgbClr val="595955"/>
              </a:highlight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F7BDD8-8641-8841-9B92-E853C2D4F027}"/>
              </a:ext>
            </a:extLst>
          </p:cNvPr>
          <p:cNvSpPr/>
          <p:nvPr/>
        </p:nvSpPr>
        <p:spPr>
          <a:xfrm>
            <a:off x="59375" y="142128"/>
            <a:ext cx="7859139" cy="3926645"/>
          </a:xfrm>
          <a:prstGeom prst="rect">
            <a:avLst/>
          </a:prstGeom>
          <a:solidFill>
            <a:srgbClr val="CFB87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3200" b="1" i="1" dirty="0">
                <a:solidFill>
                  <a:schemeClr val="bg1">
                    <a:lumMod val="95000"/>
                  </a:schemeClr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Health Care Data Harmonization Using: Shiny, Clinical Expertise, and RDBMS</a:t>
            </a:r>
          </a:p>
          <a:p>
            <a:pPr algn="r"/>
            <a:br>
              <a:rPr lang="en-US" sz="3200" dirty="0"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Seth Russell, MS</a:t>
            </a:r>
          </a:p>
          <a:p>
            <a:pPr algn="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Peter E. DeWitt, Ph.D.</a:t>
            </a:r>
          </a:p>
          <a:p>
            <a:pPr algn="r"/>
            <a:endParaRPr lang="en-US" sz="2400" b="1" dirty="0">
              <a:solidFill>
                <a:schemeClr val="bg1">
                  <a:lumMod val="95000"/>
                </a:schemeClr>
              </a:solidFill>
              <a:latin typeface="Helvetica Neue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r"/>
            <a:r>
              <a:rPr lang="en-US" sz="2000" b="1" dirty="0" err="1">
                <a:solidFill>
                  <a:schemeClr val="tx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useR</a:t>
            </a:r>
            <a:r>
              <a:rPr lang="en-US" sz="2000" b="1" dirty="0">
                <a:solidFill>
                  <a:schemeClr val="tx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!</a:t>
            </a:r>
          </a:p>
          <a:p>
            <a:pPr algn="r"/>
            <a:r>
              <a:rPr lang="en-US" sz="2000" dirty="0">
                <a:solidFill>
                  <a:schemeClr val="tx1"/>
                </a:solidFill>
                <a:latin typeface="Helvetica Neue"/>
                <a:ea typeface="Helvetica Neue" panose="02000503000000020004" pitchFamily="2" charset="0"/>
                <a:cs typeface="Helvetica Neue" panose="02000503000000020004" pitchFamily="2" charset="0"/>
              </a:rPr>
              <a:t>Aug 2025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45624-CD6E-414E-AD48-CADF92AF497C}"/>
              </a:ext>
            </a:extLst>
          </p:cNvPr>
          <p:cNvGrpSpPr/>
          <p:nvPr/>
        </p:nvGrpSpPr>
        <p:grpSpPr>
          <a:xfrm>
            <a:off x="0" y="5961555"/>
            <a:ext cx="12192000" cy="896445"/>
            <a:chOff x="0" y="5961555"/>
            <a:chExt cx="12192000" cy="8964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DC357B-7C56-BD47-AAB7-F62BE207DF42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solidFill>
              <a:srgbClr val="7C7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									     Bringing Sight to Life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E190B6-E24D-9F4D-ABC8-7D53824279DD}"/>
                </a:ext>
              </a:extLst>
            </p:cNvPr>
            <p:cNvSpPr/>
            <p:nvPr/>
          </p:nvSpPr>
          <p:spPr>
            <a:xfrm>
              <a:off x="0" y="5961555"/>
              <a:ext cx="12192000" cy="67770"/>
            </a:xfrm>
            <a:prstGeom prst="rect">
              <a:avLst/>
            </a:prstGeom>
            <a:solidFill>
              <a:srgbClr val="CFB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4697DF0-7128-EB4F-98F0-CFF8C056B36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380" y="6101378"/>
            <a:ext cx="3441732" cy="6820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9897FE5-3B84-4635-DC88-E205BBB780ED}"/>
              </a:ext>
            </a:extLst>
          </p:cNvPr>
          <p:cNvGrpSpPr/>
          <p:nvPr/>
        </p:nvGrpSpPr>
        <p:grpSpPr>
          <a:xfrm>
            <a:off x="0" y="5974719"/>
            <a:ext cx="12192000" cy="896445"/>
            <a:chOff x="0" y="5961555"/>
            <a:chExt cx="12192000" cy="8964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D46516-D80B-7ACD-47B1-97ED056B0E63}"/>
                </a:ext>
              </a:extLst>
            </p:cNvPr>
            <p:cNvSpPr/>
            <p:nvPr/>
          </p:nvSpPr>
          <p:spPr>
            <a:xfrm>
              <a:off x="0" y="6029325"/>
              <a:ext cx="12192000" cy="828675"/>
            </a:xfrm>
            <a:prstGeom prst="rect">
              <a:avLst/>
            </a:prstGeom>
            <a:solidFill>
              <a:srgbClr val="7C7E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2B44B3-34BC-4130-C01E-D2D448BC0802}"/>
                </a:ext>
              </a:extLst>
            </p:cNvPr>
            <p:cNvSpPr/>
            <p:nvPr/>
          </p:nvSpPr>
          <p:spPr>
            <a:xfrm>
              <a:off x="0" y="5961555"/>
              <a:ext cx="12192000" cy="67770"/>
            </a:xfrm>
            <a:prstGeom prst="rect">
              <a:avLst/>
            </a:prstGeom>
            <a:solidFill>
              <a:srgbClr val="CFB87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7CF70A-BCC6-C34F-D9FB-5142F3920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220623" y="6115725"/>
              <a:ext cx="3226442" cy="598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8659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3BF63-A288-A55C-EB3A-5620BE6C9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727A1C-F02D-03C6-96E7-3D26CCD4F87C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61385A-5BF3-F52C-60D2-5DFDDB935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6683"/>
            <a:ext cx="12192000" cy="554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1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B3C2F-F581-F328-A24E-9EC132D7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E8CD73-0C2C-1C9D-E2E7-6E93391FAAC8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50DBAE-47C7-24A5-AA35-B50EB9207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1893"/>
            <a:ext cx="12192000" cy="547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135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BD1C2-B37F-9076-AF56-DBB506FEE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086D5E-8E0B-B43F-D975-07748FDD61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7561"/>
            <a:ext cx="12192000" cy="349583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AF4502-F30F-FD33-03DF-69303B7B3EC6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https://github.com/magic-lantern/2025-useR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76342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0DFCD-E1CF-D7A2-4F71-E702E40BD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EF25925-817C-6AA8-4222-A2FA6F552F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7806"/>
            <a:ext cx="12192000" cy="3221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1C7D56-FBFD-6A50-2E48-A2020EDE63F7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18CF2C-0EFF-F110-FF86-D0263AB9B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6136"/>
            <a:ext cx="12192000" cy="77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429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D628BB-EDE2-09FA-8DF3-16F8D2F08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2F6092-C959-97A2-ED85-EB6D9C175AE8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7DD23-7C28-8B79-61F9-AA63A3AFC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178" y="1880971"/>
            <a:ext cx="7649643" cy="3096057"/>
          </a:xfrm>
          <a:prstGeom prst="rect">
            <a:avLst/>
          </a:prstGeom>
        </p:spPr>
      </p:pic>
      <p:sp>
        <p:nvSpPr>
          <p:cNvPr id="9" name="Title 21">
            <a:extLst>
              <a:ext uri="{FF2B5EF4-FFF2-40B4-BE49-F238E27FC236}">
                <a16:creationId xmlns:a16="http://schemas.microsoft.com/office/drawing/2014/main" id="{7793B10F-8AB1-C50D-0034-2487BD6FD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Unit harmonization</a:t>
            </a:r>
          </a:p>
        </p:txBody>
      </p:sp>
    </p:spTree>
    <p:extLst>
      <p:ext uri="{BB962C8B-B14F-4D97-AF65-F5344CB8AC3E}">
        <p14:creationId xmlns:p14="http://schemas.microsoft.com/office/powerpoint/2010/main" val="30109422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A322A-1E63-DC51-0801-5696EE705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1">
            <a:extLst>
              <a:ext uri="{FF2B5EF4-FFF2-40B4-BE49-F238E27FC236}">
                <a16:creationId xmlns:a16="http://schemas.microsoft.com/office/drawing/2014/main" id="{63764623-E245-856F-5381-2C17D8556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Value Thresholding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437A4-6D15-7FCA-9915-C81A29626290}"/>
              </a:ext>
            </a:extLst>
          </p:cNvPr>
          <p:cNvSpPr txBox="1"/>
          <p:nvPr/>
        </p:nvSpPr>
        <p:spPr>
          <a:xfrm>
            <a:off x="299909" y="6488668"/>
            <a:ext cx="11936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https://github.com/CU-DBMI-Peds/phoenix_sepsis_criteria/blob/main/harmonization/standard_names_and_units.csv</a:t>
            </a:r>
            <a:r>
              <a:rPr lang="en-US" dirty="0"/>
              <a:t> </a:t>
            </a:r>
          </a:p>
        </p:txBody>
      </p:sp>
      <p:pic>
        <p:nvPicPr>
          <p:cNvPr id="7" name="Picture 6" descr="Standard names values, units, minimum, and maximum values">
            <a:extLst>
              <a:ext uri="{FF2B5EF4-FFF2-40B4-BE49-F238E27FC236}">
                <a16:creationId xmlns:a16="http://schemas.microsoft.com/office/drawing/2014/main" id="{5B485CBD-5E78-9751-6789-6CD4282D6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447" y="843017"/>
            <a:ext cx="6990553" cy="546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68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0D1D2-15A6-ACEE-ED6C-24C113A72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7A3F6F-68E1-68F6-3259-CAA838650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100" y="2362850"/>
            <a:ext cx="10021799" cy="2662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7A1113-0A44-B401-940A-A52DAB1075D1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0482F-22FB-65B3-B6F7-0F55649AB67C}"/>
              </a:ext>
            </a:extLst>
          </p:cNvPr>
          <p:cNvSpPr txBox="1"/>
          <p:nvPr/>
        </p:nvSpPr>
        <p:spPr>
          <a:xfrm>
            <a:off x="1085100" y="5228549"/>
            <a:ext cx="10021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https://github.com/CU-DBMI-Peds/phoenix_sepsis_criteria/tree/main/harmonization</a:t>
            </a:r>
            <a:r>
              <a:rPr lang="en-US" dirty="0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2E77D973-5ACB-678B-2228-92C0077B7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61077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4D5EB-F05E-1E5B-9E68-E662D2377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6C6C46-667E-53EE-92CB-EBAA28477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017" y="1045160"/>
            <a:ext cx="4386620" cy="58128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DD2A9C3-DCD7-1886-D5BC-9CB4C02637EC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https://github.com/CU-DBMI-Peds/phoenix_sepsis_criteria/blob/main/harmonization/harmonize_tests.sql</a:t>
            </a:r>
            <a:r>
              <a:rPr lang="en-US" dirty="0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30D3987C-F090-35DB-C9CD-FF2594E83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Process on RDBMs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BB9C75-42CC-F64B-BF52-855B5F1518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614" y="1045160"/>
            <a:ext cx="4240041" cy="350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126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EA8C-3A9F-B442-F32D-87351F628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A8D2B4-401B-C77A-4A6A-17F737976A86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https://github.com/CU-DBMI-Peds/phoenix_sepsis_criteria/blob/main/harmonization/harmonize_tests.sql</a:t>
            </a:r>
            <a:r>
              <a:rPr lang="en-US" dirty="0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C46332E0-BCD7-2CCB-2991-5F5C4EA1F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Process on RDBMs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9373F-AEC9-EE1D-8AED-952D8B5C8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4147" y="1664899"/>
            <a:ext cx="8383571" cy="46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1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25307-1DC6-D29B-FFBB-ECF3B06A1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EB879C-12C2-AF44-03EA-D04450323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0167" y="0"/>
            <a:ext cx="5487484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F3E135E-C62C-A8FA-EB99-E6B73999EB6F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https://github.com/CU-DBMI-Peds/phoenix_sepsis_criteria/blob/main/harmonization/harmonize_tests.sql</a:t>
            </a:r>
            <a:r>
              <a:rPr lang="en-US" dirty="0"/>
              <a:t> </a:t>
            </a:r>
          </a:p>
        </p:txBody>
      </p:sp>
      <p:sp>
        <p:nvSpPr>
          <p:cNvPr id="3" name="Title 21">
            <a:extLst>
              <a:ext uri="{FF2B5EF4-FFF2-40B4-BE49-F238E27FC236}">
                <a16:creationId xmlns:a16="http://schemas.microsoft.com/office/drawing/2014/main" id="{747BFC3B-CFF5-A74E-6BE9-88E8B8937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Process on RDBMs</a:t>
            </a:r>
          </a:p>
        </p:txBody>
      </p:sp>
    </p:spTree>
    <p:extLst>
      <p:ext uri="{BB962C8B-B14F-4D97-AF65-F5344CB8AC3E}">
        <p14:creationId xmlns:p14="http://schemas.microsoft.com/office/powerpoint/2010/main" val="3003819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81CCC86F-324E-9D08-C8F8-592EE3157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829" y="593324"/>
            <a:ext cx="8470242" cy="787067"/>
          </a:xfrm>
        </p:spPr>
        <p:txBody>
          <a:bodyPr anchor="ctr">
            <a:noAutofit/>
          </a:bodyPr>
          <a:lstStyle/>
          <a:p>
            <a:r>
              <a:rPr lang="en-US" sz="4800" dirty="0"/>
              <a:t>Disclosures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3F7108-97CB-E8EE-2674-25C318F30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587" y="1755157"/>
            <a:ext cx="11322039" cy="4960953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US" sz="2800" b="1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This work was supported by: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Eunice Kennedy Shriver National Institute of Child Health and Human Development grant R01HD105939 to Drs Sanchez-Pinto and Bennett. </a:t>
            </a:r>
          </a:p>
          <a:p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Publications:</a:t>
            </a:r>
          </a:p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 and Validation of the Phoenix Criteria for Pediatric Sepsis and Septic Shock</a:t>
            </a:r>
          </a:p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L. Nelson Sanchez-Pinto*, MD, MBI; Tellen D. Bennett*, MD, MS; Peter E. DeWitt**, PhD; Seth Russell**,MS; Margaret N. Rebull, MA; Blake Martin, MD; Samuel Akech, MBChB, MMED; David J. Albers,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PhD;Elizabeth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R. Alpern, MD, MSCE; Fran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Balamuth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MD, PhD, MSCE; Melania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Bembea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MD, MPH, PhD; Mohammod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Jobayer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Chisti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MBBS,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MMed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PhD; Idris Evans, MD, MSc; Christopher M. Horvat, MD, MHA; Juan Camilo Jaramillo-Bustamante, MD; Niranjan Kissoon, MD; Kusum Menon, MD, MSc; Halden F. Scott, MD, MSCS; Scott L. Weiss, MD; Matthew O. Wiens, PharmD, PhD; Jerry J. Zimmerman, MD, PhD; Andrew C. Argent***, MD, MBBCh,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MMeg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Lauren R.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Sorce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***, PhD, RN, CPNP-AC/PC;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Luregn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J.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Schlapbach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***, MD, PhD; R. Scott Watson***, MD, MPH; and the Society of Critical Care Medicine Pediatric Sepsis Definition Task Force JAMA.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https://doi.org/10.1001/jama.2024.0196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Published online January 21, 2024.</a:t>
            </a:r>
          </a:p>
          <a:p>
            <a:endParaRPr lang="en-US" sz="2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 Consensus Criteria for Pediatric Sepsis and Septic Shock</a:t>
            </a:r>
          </a:p>
          <a:p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Schlapbach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LJ, Watson RS, </a:t>
            </a:r>
            <a:r>
              <a:rPr lang="en-US" sz="28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Sorce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LR, et al. </a:t>
            </a:r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JAMA.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2024;331(8):665–674.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https://doi.org/10.1001/jama.2024.0179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F1FA5-6B30-2E32-0191-B1E519F02CFC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5"/>
              </a:rPr>
              <a:t>https://github.com/magic-lantern/2025-useR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817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569C2-8C5E-B3E0-4F39-54173D33C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CF647E1-1989-483E-DE71-EB55A4CC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39" y="753092"/>
            <a:ext cx="10410522" cy="61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79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E1CFB-364D-712B-7129-C9240E5D1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66719A0D-E550-0B73-2FBA-726129539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524"/>
            <a:ext cx="12192000" cy="39609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778BE0-9D1F-DB64-BCD7-517BF776E8D8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6" name="Picture 5" descr="A graph with different colored lines&#10;&#10;AI-generated content may be incorrect.">
            <a:extLst>
              <a:ext uri="{FF2B5EF4-FFF2-40B4-BE49-F238E27FC236}">
                <a16:creationId xmlns:a16="http://schemas.microsoft.com/office/drawing/2014/main" id="{F317F2A0-D841-BDB7-D15D-0E68AB250D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8524"/>
            <a:ext cx="12192000" cy="39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78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CE967-83F3-6545-5526-36E2DCF66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lored objects&#10;&#10;AI-generated content may be incorrect.">
            <a:extLst>
              <a:ext uri="{FF2B5EF4-FFF2-40B4-BE49-F238E27FC236}">
                <a16:creationId xmlns:a16="http://schemas.microsoft.com/office/drawing/2014/main" id="{B61A86AE-0EA2-4AEE-2B3D-A81206725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8088"/>
            <a:ext cx="12192000" cy="3941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4759C2-1F83-780E-9E0B-AD5D3ECF2D25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4"/>
              </a:rPr>
              <a:t>https://github.com/magic-lantern/2025-useR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150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6BB18F-4DEE-DC6F-800B-A8DCD41F0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A43CE60-22A3-BD73-2E8F-8CE1C0DB87A5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3" name="Picture 2" descr="A graph of different colored arrows&#10;&#10;AI-generated content may be incorrect.">
            <a:extLst>
              <a:ext uri="{FF2B5EF4-FFF2-40B4-BE49-F238E27FC236}">
                <a16:creationId xmlns:a16="http://schemas.microsoft.com/office/drawing/2014/main" id="{126D1347-4061-CDFC-6E44-A776081F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9635"/>
            <a:ext cx="12192000" cy="43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011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A452680-817E-0208-654F-46584074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14" y="543645"/>
            <a:ext cx="9069622" cy="1325563"/>
          </a:xfrm>
        </p:spPr>
        <p:txBody>
          <a:bodyPr/>
          <a:lstStyle/>
          <a:p>
            <a:r>
              <a:rPr lang="en-US" dirty="0"/>
              <a:t>Harmonization: the Unsung Hero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DEC8F8-B41C-35E0-9241-708E6C7F9E7A}"/>
              </a:ext>
            </a:extLst>
          </p:cNvPr>
          <p:cNvSpPr txBox="1"/>
          <p:nvPr/>
        </p:nvSpPr>
        <p:spPr>
          <a:xfrm>
            <a:off x="1669255" y="3892539"/>
            <a:ext cx="62165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Slides available at:</a:t>
            </a:r>
          </a:p>
          <a:p>
            <a:endParaRPr lang="en-US" sz="2400" dirty="0"/>
          </a:p>
          <a:p>
            <a:r>
              <a:rPr lang="en-US" sz="2400" dirty="0">
                <a:hlinkClick r:id="rId3"/>
              </a:rPr>
              <a:t>https://github.com/magic-lantern/2025-useR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Please reach out to me with questions!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A9B366-1241-D3AA-2663-69E98D75FCFE}"/>
              </a:ext>
            </a:extLst>
          </p:cNvPr>
          <p:cNvCxnSpPr>
            <a:cxnSpLocks/>
          </p:cNvCxnSpPr>
          <p:nvPr/>
        </p:nvCxnSpPr>
        <p:spPr>
          <a:xfrm>
            <a:off x="5181480" y="2359574"/>
            <a:ext cx="3270107" cy="121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0C859AB-5682-8E2C-9627-BAC6BC97B31D}"/>
              </a:ext>
            </a:extLst>
          </p:cNvPr>
          <p:cNvCxnSpPr>
            <a:cxnSpLocks/>
          </p:cNvCxnSpPr>
          <p:nvPr/>
        </p:nvCxnSpPr>
        <p:spPr>
          <a:xfrm>
            <a:off x="5333880" y="2511974"/>
            <a:ext cx="3117707" cy="1066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2D5DAC-FE1D-083B-C084-551FDAB23A73}"/>
              </a:ext>
            </a:extLst>
          </p:cNvPr>
          <p:cNvCxnSpPr>
            <a:cxnSpLocks/>
          </p:cNvCxnSpPr>
          <p:nvPr/>
        </p:nvCxnSpPr>
        <p:spPr>
          <a:xfrm>
            <a:off x="5486280" y="2664374"/>
            <a:ext cx="2965307" cy="914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5982B45-3930-343C-D335-210518F99E33}"/>
              </a:ext>
            </a:extLst>
          </p:cNvPr>
          <p:cNvCxnSpPr>
            <a:cxnSpLocks/>
          </p:cNvCxnSpPr>
          <p:nvPr/>
        </p:nvCxnSpPr>
        <p:spPr>
          <a:xfrm>
            <a:off x="5638680" y="2816774"/>
            <a:ext cx="2812907" cy="76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D6C8DA-3C65-1FDA-26AE-07B9D9A8BF5F}"/>
              </a:ext>
            </a:extLst>
          </p:cNvPr>
          <p:cNvCxnSpPr>
            <a:cxnSpLocks/>
          </p:cNvCxnSpPr>
          <p:nvPr/>
        </p:nvCxnSpPr>
        <p:spPr>
          <a:xfrm>
            <a:off x="5791080" y="2969174"/>
            <a:ext cx="2660507" cy="609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4700AF2-9F67-DF48-5B7B-FE581CABA73D}"/>
              </a:ext>
            </a:extLst>
          </p:cNvPr>
          <p:cNvCxnSpPr>
            <a:cxnSpLocks/>
          </p:cNvCxnSpPr>
          <p:nvPr/>
        </p:nvCxnSpPr>
        <p:spPr>
          <a:xfrm>
            <a:off x="5943480" y="3121574"/>
            <a:ext cx="2508107" cy="45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9F26C67-54AC-65FB-22FC-F10CF61C6F06}"/>
              </a:ext>
            </a:extLst>
          </p:cNvPr>
          <p:cNvCxnSpPr>
            <a:cxnSpLocks/>
          </p:cNvCxnSpPr>
          <p:nvPr/>
        </p:nvCxnSpPr>
        <p:spPr>
          <a:xfrm>
            <a:off x="6095880" y="3273974"/>
            <a:ext cx="2355707" cy="304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C7AB595-DDD0-0728-D504-A8377AE80B4E}"/>
              </a:ext>
            </a:extLst>
          </p:cNvPr>
          <p:cNvCxnSpPr>
            <a:cxnSpLocks/>
          </p:cNvCxnSpPr>
          <p:nvPr/>
        </p:nvCxnSpPr>
        <p:spPr>
          <a:xfrm>
            <a:off x="6248280" y="3426374"/>
            <a:ext cx="2203307" cy="152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06C33C-A3FB-0E5D-7BFF-7BF49B48DD3D}"/>
              </a:ext>
            </a:extLst>
          </p:cNvPr>
          <p:cNvCxnSpPr>
            <a:cxnSpLocks/>
          </p:cNvCxnSpPr>
          <p:nvPr/>
        </p:nvCxnSpPr>
        <p:spPr>
          <a:xfrm flipV="1">
            <a:off x="6400680" y="3578773"/>
            <a:ext cx="205090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63D11B0-D2B2-2D3E-4C0A-7AE73C0CF68E}"/>
              </a:ext>
            </a:extLst>
          </p:cNvPr>
          <p:cNvCxnSpPr>
            <a:cxnSpLocks/>
          </p:cNvCxnSpPr>
          <p:nvPr/>
        </p:nvCxnSpPr>
        <p:spPr>
          <a:xfrm flipV="1">
            <a:off x="6553080" y="3578773"/>
            <a:ext cx="1898507" cy="152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AFA5DF2-9332-927E-0DB0-EE276D82A4C7}"/>
              </a:ext>
            </a:extLst>
          </p:cNvPr>
          <p:cNvCxnSpPr>
            <a:cxnSpLocks/>
          </p:cNvCxnSpPr>
          <p:nvPr/>
        </p:nvCxnSpPr>
        <p:spPr>
          <a:xfrm>
            <a:off x="8390965" y="3578772"/>
            <a:ext cx="22737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9CBB8CB-90AA-35E1-350A-73A8110EE68A}"/>
              </a:ext>
            </a:extLst>
          </p:cNvPr>
          <p:cNvSpPr txBox="1"/>
          <p:nvPr/>
        </p:nvSpPr>
        <p:spPr>
          <a:xfrm>
            <a:off x="4907649" y="22022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A70BF6-D992-35A3-0504-CFD69D07F065}"/>
              </a:ext>
            </a:extLst>
          </p:cNvPr>
          <p:cNvSpPr txBox="1"/>
          <p:nvPr/>
        </p:nvSpPr>
        <p:spPr>
          <a:xfrm>
            <a:off x="5060049" y="23546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206AA-AF88-EEE8-DE66-176A4166169F}"/>
              </a:ext>
            </a:extLst>
          </p:cNvPr>
          <p:cNvSpPr txBox="1"/>
          <p:nvPr/>
        </p:nvSpPr>
        <p:spPr>
          <a:xfrm>
            <a:off x="5212449" y="25070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45BD21-09C2-1D9D-171E-AA08325DD2E8}"/>
              </a:ext>
            </a:extLst>
          </p:cNvPr>
          <p:cNvSpPr txBox="1"/>
          <p:nvPr/>
        </p:nvSpPr>
        <p:spPr>
          <a:xfrm>
            <a:off x="5364849" y="26594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8AA6062-3E68-58B6-28E7-87991FB556FF}"/>
              </a:ext>
            </a:extLst>
          </p:cNvPr>
          <p:cNvSpPr txBox="1"/>
          <p:nvPr/>
        </p:nvSpPr>
        <p:spPr>
          <a:xfrm>
            <a:off x="5517249" y="28118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555B50-9F77-4142-EC5E-5898E51AD80C}"/>
              </a:ext>
            </a:extLst>
          </p:cNvPr>
          <p:cNvSpPr txBox="1"/>
          <p:nvPr/>
        </p:nvSpPr>
        <p:spPr>
          <a:xfrm>
            <a:off x="5669649" y="29642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BA9D70-65B4-CB4A-6623-63E4F831FBAE}"/>
              </a:ext>
            </a:extLst>
          </p:cNvPr>
          <p:cNvSpPr txBox="1"/>
          <p:nvPr/>
        </p:nvSpPr>
        <p:spPr>
          <a:xfrm>
            <a:off x="5822049" y="31166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00F19B-8A26-631D-9360-060D13AB5266}"/>
              </a:ext>
            </a:extLst>
          </p:cNvPr>
          <p:cNvSpPr txBox="1"/>
          <p:nvPr/>
        </p:nvSpPr>
        <p:spPr>
          <a:xfrm>
            <a:off x="5974449" y="32690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8B96B-70F2-C248-E761-D6CD7A50CDD5}"/>
              </a:ext>
            </a:extLst>
          </p:cNvPr>
          <p:cNvSpPr txBox="1"/>
          <p:nvPr/>
        </p:nvSpPr>
        <p:spPr>
          <a:xfrm>
            <a:off x="6126849" y="34214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A1C1880-39A3-1472-4A96-7D6D5DF85AE2}"/>
              </a:ext>
            </a:extLst>
          </p:cNvPr>
          <p:cNvSpPr txBox="1"/>
          <p:nvPr/>
        </p:nvSpPr>
        <p:spPr>
          <a:xfrm>
            <a:off x="6279249" y="3573859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AE6B1E-CC33-EEED-0759-5B6E0979B6B2}"/>
              </a:ext>
            </a:extLst>
          </p:cNvPr>
          <p:cNvSpPr txBox="1"/>
          <p:nvPr/>
        </p:nvSpPr>
        <p:spPr>
          <a:xfrm>
            <a:off x="10723419" y="338919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4061932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131892-53FC-5A49-3081-D3046697C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F463822B-8EFC-3606-FA56-3E660521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829" y="593324"/>
            <a:ext cx="8470242" cy="787067"/>
          </a:xfrm>
        </p:spPr>
        <p:txBody>
          <a:bodyPr anchor="ctr">
            <a:noAutofit/>
          </a:bodyPr>
          <a:lstStyle/>
          <a:p>
            <a:r>
              <a:rPr lang="en-US" sz="4800" dirty="0"/>
              <a:t>Disclosures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43A9F1C-E679-A4EC-4A2A-CDACE667A3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4587" y="1755157"/>
            <a:ext cx="11322039" cy="496095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The study was approved with a waiver of consent by a central institutional review board at the University of Colorado, plus separate regulatory approvals at non-US sites.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8A263B-1885-93E3-0B28-B939B1940748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653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A452680-817E-0208-654F-46584074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8E6641A-6BE7-5D2F-72DF-4EBF972D4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802" y="1684962"/>
            <a:ext cx="11119143" cy="489187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2400" b="1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Sepsis</a:t>
            </a:r>
            <a:r>
              <a:rPr lang="en-US" sz="240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– infection with life-threatening organ dysfunction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work focused on </a:t>
            </a:r>
            <a:r>
              <a:rPr lang="en-US" sz="2400" b="1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Pediatric Sepsis</a:t>
            </a: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Many pediatric survivors of sepsis have ongoing physical, cognitive, emotional, and psychological sequelae, which may have long-term effects on them and their families. Sepsis in children has important differences to adult sepsis, including: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Age-specific variability of vital signs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developmental age-dependent immune function,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Pediatric-specific comorbidities, epidemiology, and outcomes</a:t>
            </a:r>
            <a:endParaRPr lang="en-US" sz="240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i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i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Sepsis is a leading cause of death among children worldwide. Prior to this work the most current pediatric-specific criteria for sepsis were published in 2005 based on expert opinion. In 2016, the Third International Consensus Definitions for Sepsis and Septic Shock (Sepsis-3) defined sepsis as life-threatening organ dysfunction caused by a dysregulated host response to infection, but it excluded children.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i="0" dirty="0">
              <a:solidFill>
                <a:schemeClr val="tx1"/>
              </a:solidFill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B29A0-E610-8E04-F157-C8E3BDC4F181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0618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A452680-817E-0208-654F-46584074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Study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8E6641A-6BE7-5D2F-72DF-4EBF972D4F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802" y="1947938"/>
            <a:ext cx="11093367" cy="45994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Aim 1: </a:t>
            </a: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Determine the optimal clinical criteria for each pediatric organ dysfunction in differently resourced settings and care environments</a:t>
            </a:r>
          </a:p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Aim 2:</a:t>
            </a: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Develop and validate novel pediatric sepsis criteria</a:t>
            </a:r>
          </a:p>
          <a:p>
            <a:r>
              <a:rPr lang="en-US" sz="26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Aim 3:</a:t>
            </a:r>
            <a:r>
              <a:rPr lang="en-US" sz="2600" i="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Design, build, and evaluate prototype CDS tools to facilitate use of the new pediatric sepsis criteria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i="0" dirty="0">
              <a:solidFill>
                <a:srgbClr val="000000"/>
              </a:solidFill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i="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0" indent="0">
              <a:buNone/>
            </a:pPr>
            <a:endParaRPr lang="en-US" sz="2600" i="0" dirty="0">
              <a:solidFill>
                <a:srgbClr val="0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C295D4-D86D-BFAC-C82A-14F5CB1CEF6C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334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9DA887-D453-E0B1-E124-F4676261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700F1C5-8BA7-2601-CF6B-88C3F6723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Study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257041-8EF5-FBD1-8416-608E4A690BDE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pic>
        <p:nvPicPr>
          <p:cNvPr id="5" name="Google Shape;114;g1fa44d943d8_0_69">
            <a:extLst>
              <a:ext uri="{FF2B5EF4-FFF2-40B4-BE49-F238E27FC236}">
                <a16:creationId xmlns:a16="http://schemas.microsoft.com/office/drawing/2014/main" id="{4E9F5849-F451-1482-0CA3-337E993668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247" y="1684942"/>
            <a:ext cx="11119143" cy="5023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32;g1e774c86348_2_0">
            <a:extLst>
              <a:ext uri="{FF2B5EF4-FFF2-40B4-BE49-F238E27FC236}">
                <a16:creationId xmlns:a16="http://schemas.microsoft.com/office/drawing/2014/main" id="{B8052432-AAD8-0432-A5AE-4F12D8141376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20265" y="339618"/>
            <a:ext cx="3527500" cy="269064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3;g1e774c86348_2_0">
            <a:extLst>
              <a:ext uri="{FF2B5EF4-FFF2-40B4-BE49-F238E27FC236}">
                <a16:creationId xmlns:a16="http://schemas.microsoft.com/office/drawing/2014/main" id="{DE3DECD5-B8EA-C13E-A2F8-ABB11636C280}"/>
              </a:ext>
            </a:extLst>
          </p:cNvPr>
          <p:cNvSpPr txBox="1"/>
          <p:nvPr/>
        </p:nvSpPr>
        <p:spPr>
          <a:xfrm>
            <a:off x="10373710" y="777766"/>
            <a:ext cx="1055505" cy="304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3,613,923 </a:t>
            </a:r>
            <a:endParaRPr sz="1600" b="1" dirty="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134;g1e774c86348_2_0">
            <a:extLst>
              <a:ext uri="{FF2B5EF4-FFF2-40B4-BE49-F238E27FC236}">
                <a16:creationId xmlns:a16="http://schemas.microsoft.com/office/drawing/2014/main" id="{2B700E36-E276-56EA-902C-541BBF5298E2}"/>
              </a:ext>
            </a:extLst>
          </p:cNvPr>
          <p:cNvSpPr txBox="1"/>
          <p:nvPr/>
        </p:nvSpPr>
        <p:spPr>
          <a:xfrm>
            <a:off x="9086193" y="2007476"/>
            <a:ext cx="1035270" cy="278524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333333"/>
                </a:solidFill>
                <a:latin typeface="Calibri"/>
                <a:ea typeface="Calibri"/>
                <a:cs typeface="Calibri"/>
                <a:sym typeface="Calibri"/>
              </a:rPr>
              <a:t>1,309,025</a:t>
            </a:r>
            <a:endParaRPr sz="1600" b="1" dirty="0">
              <a:highlight>
                <a:schemeClr val="lt1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97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7A452680-817E-0208-654F-46584074F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Data Model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3BEF19-F0C6-F427-C6AB-12770764E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126" y="0"/>
            <a:ext cx="58547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1740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C881C-A999-A0E4-06CF-71913D444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DEAF418B-DBD3-A708-08A5-01CB11D4CFCE}"/>
              </a:ext>
            </a:extLst>
          </p:cNvPr>
          <p:cNvSpPr txBox="1"/>
          <p:nvPr/>
        </p:nvSpPr>
        <p:spPr>
          <a:xfrm>
            <a:off x="6131876" y="6077323"/>
            <a:ext cx="35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1,750,278,937 rows of data</a:t>
            </a: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86DAA971-084C-0AAC-F753-AF06989C9F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Provided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BF925-0945-12DE-7C0D-E7BA4CF6F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13" y="19460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C0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1FF0A13C-8C6F-821A-8946-5AC3234F5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925" y="882968"/>
            <a:ext cx="4347114" cy="50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870A89-A133-309A-F7B5-0D0353C60950}"/>
              </a:ext>
            </a:extLst>
          </p:cNvPr>
          <p:cNvCxnSpPr>
            <a:cxnSpLocks/>
            <a:stCxn id="1026" idx="3"/>
            <a:endCxn id="11" idx="1"/>
          </p:cNvCxnSpPr>
          <p:nvPr/>
        </p:nvCxnSpPr>
        <p:spPr>
          <a:xfrm>
            <a:off x="2133818" y="2681742"/>
            <a:ext cx="3270107" cy="7472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8D7712C7-6E65-1DA5-E891-85C87A616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013" y="20984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0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458DC3-3039-FEFD-BB32-77404BF00541}"/>
              </a:ext>
            </a:extLst>
          </p:cNvPr>
          <p:cNvCxnSpPr>
            <a:cxnSpLocks/>
            <a:stCxn id="30" idx="3"/>
            <a:endCxn id="11" idx="1"/>
          </p:cNvCxnSpPr>
          <p:nvPr/>
        </p:nvCxnSpPr>
        <p:spPr>
          <a:xfrm>
            <a:off x="2286218" y="2834142"/>
            <a:ext cx="3117707" cy="594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2">
            <a:extLst>
              <a:ext uri="{FF2B5EF4-FFF2-40B4-BE49-F238E27FC236}">
                <a16:creationId xmlns:a16="http://schemas.microsoft.com/office/drawing/2014/main" id="{08162ACE-E39E-BD00-A3AA-E091E51DB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3" y="22508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C0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46B0AC9-11AF-6FAD-2CA3-9F88DD2761EA}"/>
              </a:ext>
            </a:extLst>
          </p:cNvPr>
          <p:cNvCxnSpPr>
            <a:cxnSpLocks/>
            <a:stCxn id="32" idx="3"/>
            <a:endCxn id="11" idx="1"/>
          </p:cNvCxnSpPr>
          <p:nvPr/>
        </p:nvCxnSpPr>
        <p:spPr>
          <a:xfrm>
            <a:off x="2438618" y="2986542"/>
            <a:ext cx="2965307" cy="4424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2">
            <a:extLst>
              <a:ext uri="{FF2B5EF4-FFF2-40B4-BE49-F238E27FC236}">
                <a16:creationId xmlns:a16="http://schemas.microsoft.com/office/drawing/2014/main" id="{AD71ABDA-7FCD-5A4D-F68A-6BE3CE095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13" y="24032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FFFF0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2D73F78-3E5B-B3BF-B305-F0CAA59B4731}"/>
              </a:ext>
            </a:extLst>
          </p:cNvPr>
          <p:cNvCxnSpPr>
            <a:cxnSpLocks/>
            <a:stCxn id="34" idx="3"/>
            <a:endCxn id="11" idx="1"/>
          </p:cNvCxnSpPr>
          <p:nvPr/>
        </p:nvCxnSpPr>
        <p:spPr>
          <a:xfrm>
            <a:off x="2591018" y="3138942"/>
            <a:ext cx="2812907" cy="2900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2">
            <a:extLst>
              <a:ext uri="{FF2B5EF4-FFF2-40B4-BE49-F238E27FC236}">
                <a16:creationId xmlns:a16="http://schemas.microsoft.com/office/drawing/2014/main" id="{8CB104A0-FE8C-0AE1-3A2D-E27FE5E2B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213" y="25556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92D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4C2B0C5-2A56-E319-9E82-0015BE955F41}"/>
              </a:ext>
            </a:extLst>
          </p:cNvPr>
          <p:cNvCxnSpPr>
            <a:cxnSpLocks/>
            <a:stCxn id="36" idx="3"/>
            <a:endCxn id="11" idx="1"/>
          </p:cNvCxnSpPr>
          <p:nvPr/>
        </p:nvCxnSpPr>
        <p:spPr>
          <a:xfrm>
            <a:off x="2743418" y="3291342"/>
            <a:ext cx="2660507" cy="1376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6E5D3748-37FE-9B1E-101B-A586662D4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613" y="27080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5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A842C65-010A-2D3F-F9CA-BE80BFD1A95C}"/>
              </a:ext>
            </a:extLst>
          </p:cNvPr>
          <p:cNvCxnSpPr>
            <a:cxnSpLocks/>
            <a:stCxn id="38" idx="3"/>
            <a:endCxn id="11" idx="1"/>
          </p:cNvCxnSpPr>
          <p:nvPr/>
        </p:nvCxnSpPr>
        <p:spPr>
          <a:xfrm flipV="1">
            <a:off x="2895818" y="3429000"/>
            <a:ext cx="2508107" cy="147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>
            <a:extLst>
              <a:ext uri="{FF2B5EF4-FFF2-40B4-BE49-F238E27FC236}">
                <a16:creationId xmlns:a16="http://schemas.microsoft.com/office/drawing/2014/main" id="{8F3D8D7B-7E31-C034-05D2-46760033F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13" y="28604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B0F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B874316-E1CB-557F-E416-027F10A1354B}"/>
              </a:ext>
            </a:extLst>
          </p:cNvPr>
          <p:cNvCxnSpPr>
            <a:cxnSpLocks/>
            <a:stCxn id="40" idx="3"/>
            <a:endCxn id="11" idx="1"/>
          </p:cNvCxnSpPr>
          <p:nvPr/>
        </p:nvCxnSpPr>
        <p:spPr>
          <a:xfrm flipV="1">
            <a:off x="3048218" y="3429000"/>
            <a:ext cx="2355707" cy="1671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2" name="Picture 2">
            <a:extLst>
              <a:ext uri="{FF2B5EF4-FFF2-40B4-BE49-F238E27FC236}">
                <a16:creationId xmlns:a16="http://schemas.microsoft.com/office/drawing/2014/main" id="{B025F5B5-57B9-259B-27D7-709C9AF63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413" y="30128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70C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D6A9D82-03D9-99A2-FC07-BD590E950E73}"/>
              </a:ext>
            </a:extLst>
          </p:cNvPr>
          <p:cNvCxnSpPr>
            <a:cxnSpLocks/>
            <a:stCxn id="42" idx="3"/>
            <a:endCxn id="11" idx="1"/>
          </p:cNvCxnSpPr>
          <p:nvPr/>
        </p:nvCxnSpPr>
        <p:spPr>
          <a:xfrm flipV="1">
            <a:off x="3200618" y="3429000"/>
            <a:ext cx="2203307" cy="3195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Picture 2">
            <a:extLst>
              <a:ext uri="{FF2B5EF4-FFF2-40B4-BE49-F238E27FC236}">
                <a16:creationId xmlns:a16="http://schemas.microsoft.com/office/drawing/2014/main" id="{5617198E-0446-F1BA-4779-436D0F7CA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13" y="31652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00206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4F16ACE-0E83-4887-77AA-9A0DF6D381DF}"/>
              </a:ext>
            </a:extLst>
          </p:cNvPr>
          <p:cNvCxnSpPr>
            <a:cxnSpLocks/>
            <a:stCxn id="44" idx="3"/>
            <a:endCxn id="11" idx="1"/>
          </p:cNvCxnSpPr>
          <p:nvPr/>
        </p:nvCxnSpPr>
        <p:spPr>
          <a:xfrm flipV="1">
            <a:off x="3353018" y="3429000"/>
            <a:ext cx="2050907" cy="4719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2">
            <a:extLst>
              <a:ext uri="{FF2B5EF4-FFF2-40B4-BE49-F238E27FC236}">
                <a16:creationId xmlns:a16="http://schemas.microsoft.com/office/drawing/2014/main" id="{5F070DF1-7FC1-686E-AFE5-A9D9495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213" y="3317603"/>
            <a:ext cx="1256205" cy="147147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rgbClr val="7030A0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361FDF6-A416-469D-7FA9-14978D5201F3}"/>
              </a:ext>
            </a:extLst>
          </p:cNvPr>
          <p:cNvCxnSpPr>
            <a:cxnSpLocks/>
            <a:stCxn id="46" idx="3"/>
            <a:endCxn id="11" idx="1"/>
          </p:cNvCxnSpPr>
          <p:nvPr/>
        </p:nvCxnSpPr>
        <p:spPr>
          <a:xfrm flipV="1">
            <a:off x="3505418" y="3429000"/>
            <a:ext cx="1898507" cy="6243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 descr="A yellow and orange object on a wood floor&#10;&#10;AI-generated content may be incorrect.">
            <a:extLst>
              <a:ext uri="{FF2B5EF4-FFF2-40B4-BE49-F238E27FC236}">
                <a16:creationId xmlns:a16="http://schemas.microsoft.com/office/drawing/2014/main" id="{905FD309-8CC2-716C-ACAD-89434B9D973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287388" y="4056286"/>
            <a:ext cx="2902900" cy="2801714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0DE36E2-609E-5E7F-552D-336D3BBCC6E2}"/>
              </a:ext>
            </a:extLst>
          </p:cNvPr>
          <p:cNvSpPr txBox="1"/>
          <p:nvPr/>
        </p:nvSpPr>
        <p:spPr>
          <a:xfrm>
            <a:off x="9402433" y="6446655"/>
            <a:ext cx="286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https://www.royalscottishacademy.org/artworks/</a:t>
            </a:r>
            <a:r>
              <a:rPr lang="en-US" sz="900" dirty="0"/>
              <a:t>9375-dylan-esposito-round-peg-in-a-square-hole-2022</a:t>
            </a:r>
            <a:r>
              <a:rPr lang="en-US" sz="800" dirty="0"/>
              <a:t>/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DAA340-D47B-2744-4E2D-66445992C708}"/>
              </a:ext>
            </a:extLst>
          </p:cNvPr>
          <p:cNvSpPr txBox="1"/>
          <p:nvPr/>
        </p:nvSpPr>
        <p:spPr>
          <a:xfrm>
            <a:off x="786561" y="6077323"/>
            <a:ext cx="3515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2,276,521,018  rows of data</a:t>
            </a:r>
          </a:p>
        </p:txBody>
      </p:sp>
      <p:pic>
        <p:nvPicPr>
          <p:cNvPr id="14" name="Picture 13" descr="A wooden block with holes&#10;&#10;AI-generated content may be incorrect.">
            <a:extLst>
              <a:ext uri="{FF2B5EF4-FFF2-40B4-BE49-F238E27FC236}">
                <a16:creationId xmlns:a16="http://schemas.microsoft.com/office/drawing/2014/main" id="{E995CF9E-2755-166A-D2FA-55EA4A6E4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231395" y="4053341"/>
            <a:ext cx="3071970" cy="2811466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0DDE8E3-7E14-9F77-FF90-0A660D8B37F4}"/>
              </a:ext>
            </a:extLst>
          </p:cNvPr>
          <p:cNvSpPr txBox="1"/>
          <p:nvPr/>
        </p:nvSpPr>
        <p:spPr>
          <a:xfrm>
            <a:off x="6479343" y="6402646"/>
            <a:ext cx="2873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https://www.dreamstime.com/square-peg-round-hole-having-been-forced-image245578184</a:t>
            </a:r>
          </a:p>
        </p:txBody>
      </p:sp>
    </p:spTree>
    <p:extLst>
      <p:ext uri="{BB962C8B-B14F-4D97-AF65-F5344CB8AC3E}">
        <p14:creationId xmlns:p14="http://schemas.microsoft.com/office/powerpoint/2010/main" val="191711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0142A-A762-063A-42DB-9725E5E32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606478F8-4C04-205E-FB9E-58067630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5" y="620440"/>
            <a:ext cx="8673906" cy="1325563"/>
          </a:xfrm>
        </p:spPr>
        <p:txBody>
          <a:bodyPr/>
          <a:lstStyle/>
          <a:p>
            <a:r>
              <a:rPr lang="en-US" dirty="0"/>
              <a:t>Data Harmonization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FCE0C5-A729-7178-E0BC-5EE4E38A3C30}"/>
              </a:ext>
            </a:extLst>
          </p:cNvPr>
          <p:cNvSpPr txBox="1"/>
          <p:nvPr/>
        </p:nvSpPr>
        <p:spPr>
          <a:xfrm>
            <a:off x="909144" y="2454166"/>
            <a:ext cx="5945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Map multiple source row types to one harmonized type</a:t>
            </a:r>
          </a:p>
          <a:p>
            <a:pPr marL="342900" indent="-342900">
              <a:buAutoNum type="arabicPeriod"/>
            </a:pPr>
            <a:r>
              <a:rPr lang="en-US" dirty="0"/>
              <a:t>Site and source specific unit harmonization</a:t>
            </a:r>
          </a:p>
          <a:p>
            <a:pPr marL="342900" indent="-342900">
              <a:buAutoNum type="arabicPeriod"/>
            </a:pPr>
            <a:r>
              <a:rPr lang="en-US" dirty="0"/>
              <a:t>Site and source specific value transformations</a:t>
            </a:r>
          </a:p>
          <a:p>
            <a:pPr marL="342900" indent="-342900">
              <a:buAutoNum type="arabicPeriod"/>
            </a:pPr>
            <a:r>
              <a:rPr lang="en-US" dirty="0"/>
              <a:t>Review</a:t>
            </a:r>
          </a:p>
          <a:p>
            <a:pPr marL="342900" indent="-342900">
              <a:buAutoNum type="arabicPeriod"/>
            </a:pPr>
            <a:r>
              <a:rPr lang="en-US" dirty="0"/>
              <a:t>Repeat </a:t>
            </a:r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E55A40CC-489C-4208-68AD-0E98B7692C39}"/>
              </a:ext>
            </a:extLst>
          </p:cNvPr>
          <p:cNvSpPr/>
          <p:nvPr/>
        </p:nvSpPr>
        <p:spPr>
          <a:xfrm>
            <a:off x="909144" y="4361681"/>
            <a:ext cx="1248809" cy="1529367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SQL Database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 descr="A blue and grey logo&#10;&#10;AI-generated content may be incorrect.">
            <a:extLst>
              <a:ext uri="{FF2B5EF4-FFF2-40B4-BE49-F238E27FC236}">
                <a16:creationId xmlns:a16="http://schemas.microsoft.com/office/drawing/2014/main" id="{6E3F858F-A91C-B6D8-A0FF-3F51DDC27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022" y="4345495"/>
            <a:ext cx="1848935" cy="1432925"/>
          </a:xfrm>
          <a:prstGeom prst="rect">
            <a:avLst/>
          </a:prstGeom>
        </p:spPr>
      </p:pic>
      <p:pic>
        <p:nvPicPr>
          <p:cNvPr id="7" name="Picture 6" descr="A black and white logo&#10;&#10;AI-generated content may be incorrect.">
            <a:extLst>
              <a:ext uri="{FF2B5EF4-FFF2-40B4-BE49-F238E27FC236}">
                <a16:creationId xmlns:a16="http://schemas.microsoft.com/office/drawing/2014/main" id="{1526BC16-2102-E0C2-5092-0E2573CB50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715" y="4871184"/>
            <a:ext cx="2108670" cy="596244"/>
          </a:xfrm>
          <a:prstGeom prst="rect">
            <a:avLst/>
          </a:prstGeom>
        </p:spPr>
      </p:pic>
      <p:pic>
        <p:nvPicPr>
          <p:cNvPr id="12" name="Picture 1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0A8016AC-0F0C-B188-A19D-F3B10DCD40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786" y="3962053"/>
            <a:ext cx="825974" cy="808885"/>
          </a:xfrm>
          <a:prstGeom prst="rect">
            <a:avLst/>
          </a:prstGeom>
        </p:spPr>
      </p:pic>
      <p:pic>
        <p:nvPicPr>
          <p:cNvPr id="15" name="Picture 14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100B16AF-96D1-9B3B-A610-CEC37050835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857" y="4345495"/>
            <a:ext cx="1248809" cy="1442309"/>
          </a:xfrm>
          <a:prstGeom prst="rect">
            <a:avLst/>
          </a:prstGeom>
        </p:spPr>
      </p:pic>
      <p:pic>
        <p:nvPicPr>
          <p:cNvPr id="17" name="Picture 16" descr="A logo of a company&#10;&#10;AI-generated content may be incorrect.">
            <a:extLst>
              <a:ext uri="{FF2B5EF4-FFF2-40B4-BE49-F238E27FC236}">
                <a16:creationId xmlns:a16="http://schemas.microsoft.com/office/drawing/2014/main" id="{C72599AD-096D-06ED-E89B-9599C5F7FAE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77" y="5495307"/>
            <a:ext cx="1918936" cy="80888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A2A4D55-8694-4F10-B759-CA8598AE67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58983" y="4361682"/>
            <a:ext cx="1546476" cy="1438425"/>
          </a:xfrm>
          <a:prstGeom prst="rect">
            <a:avLst/>
          </a:prstGeom>
        </p:spPr>
      </p:pic>
      <p:pic>
        <p:nvPicPr>
          <p:cNvPr id="8" name="Picture 7" descr="A rainbow colored cloud with a black background&#10;&#10;AI-generated content may be incorrect.">
            <a:extLst>
              <a:ext uri="{FF2B5EF4-FFF2-40B4-BE49-F238E27FC236}">
                <a16:creationId xmlns:a16="http://schemas.microsoft.com/office/drawing/2014/main" id="{32A223BB-5CB3-F71D-1EB3-C5D3FFF87A0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152" y="5209828"/>
            <a:ext cx="561074" cy="56107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DE04F6E-E98E-AD8B-9D1F-09B5CC36435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7078" y="5209828"/>
            <a:ext cx="561074" cy="5610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B50B7-59E7-C67F-F345-2AA6DFF9ED14}"/>
              </a:ext>
            </a:extLst>
          </p:cNvPr>
          <p:cNvSpPr txBox="1"/>
          <p:nvPr/>
        </p:nvSpPr>
        <p:spPr>
          <a:xfrm>
            <a:off x="19606" y="6447826"/>
            <a:ext cx="1219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13"/>
              </a:rPr>
              <a:t>https://github.com/magic-lantern/2025-useR</a:t>
            </a:r>
            <a:r>
              <a:rPr lang="en-US" dirty="0"/>
              <a:t> 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F3C6BAD-5AE7-88E5-4D33-111239D304B6}"/>
              </a:ext>
            </a:extLst>
          </p:cNvPr>
          <p:cNvCxnSpPr>
            <a:cxnSpLocks/>
          </p:cNvCxnSpPr>
          <p:nvPr/>
        </p:nvCxnSpPr>
        <p:spPr>
          <a:xfrm>
            <a:off x="5900287" y="565562"/>
            <a:ext cx="3270107" cy="1219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B30120-6CAE-5FA7-2360-9C200A1C7D44}"/>
              </a:ext>
            </a:extLst>
          </p:cNvPr>
          <p:cNvCxnSpPr>
            <a:cxnSpLocks/>
          </p:cNvCxnSpPr>
          <p:nvPr/>
        </p:nvCxnSpPr>
        <p:spPr>
          <a:xfrm>
            <a:off x="6052687" y="717962"/>
            <a:ext cx="3117707" cy="1066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93B2D05-9E75-8805-FBA8-B30AF7B5215C}"/>
              </a:ext>
            </a:extLst>
          </p:cNvPr>
          <p:cNvCxnSpPr>
            <a:cxnSpLocks/>
          </p:cNvCxnSpPr>
          <p:nvPr/>
        </p:nvCxnSpPr>
        <p:spPr>
          <a:xfrm>
            <a:off x="6205087" y="870362"/>
            <a:ext cx="2965307" cy="914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471D68C-B8DD-09FC-BAB7-291002CEE8EC}"/>
              </a:ext>
            </a:extLst>
          </p:cNvPr>
          <p:cNvCxnSpPr>
            <a:cxnSpLocks/>
          </p:cNvCxnSpPr>
          <p:nvPr/>
        </p:nvCxnSpPr>
        <p:spPr>
          <a:xfrm>
            <a:off x="6357487" y="1022762"/>
            <a:ext cx="2812907" cy="7619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E46F1F7-76F6-FC32-7FCD-723B0B2FD38C}"/>
              </a:ext>
            </a:extLst>
          </p:cNvPr>
          <p:cNvCxnSpPr>
            <a:cxnSpLocks/>
          </p:cNvCxnSpPr>
          <p:nvPr/>
        </p:nvCxnSpPr>
        <p:spPr>
          <a:xfrm>
            <a:off x="6509887" y="1175162"/>
            <a:ext cx="2660507" cy="609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1146C65-1063-2B06-887C-522E9CC65D38}"/>
              </a:ext>
            </a:extLst>
          </p:cNvPr>
          <p:cNvCxnSpPr>
            <a:cxnSpLocks/>
          </p:cNvCxnSpPr>
          <p:nvPr/>
        </p:nvCxnSpPr>
        <p:spPr>
          <a:xfrm>
            <a:off x="6662287" y="1327562"/>
            <a:ext cx="2508107" cy="4571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379693-1189-2B84-6E56-6092A14B0E96}"/>
              </a:ext>
            </a:extLst>
          </p:cNvPr>
          <p:cNvCxnSpPr>
            <a:cxnSpLocks/>
          </p:cNvCxnSpPr>
          <p:nvPr/>
        </p:nvCxnSpPr>
        <p:spPr>
          <a:xfrm>
            <a:off x="6814687" y="1479962"/>
            <a:ext cx="2355707" cy="3047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F5739B7-4519-D9DD-FB49-FC29F4802E6C}"/>
              </a:ext>
            </a:extLst>
          </p:cNvPr>
          <p:cNvCxnSpPr>
            <a:cxnSpLocks/>
          </p:cNvCxnSpPr>
          <p:nvPr/>
        </p:nvCxnSpPr>
        <p:spPr>
          <a:xfrm>
            <a:off x="6967087" y="1632362"/>
            <a:ext cx="2203307" cy="1523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6FA28A3-092D-401A-949F-0CC4146E3D07}"/>
              </a:ext>
            </a:extLst>
          </p:cNvPr>
          <p:cNvCxnSpPr>
            <a:cxnSpLocks/>
          </p:cNvCxnSpPr>
          <p:nvPr/>
        </p:nvCxnSpPr>
        <p:spPr>
          <a:xfrm flipV="1">
            <a:off x="7119487" y="1784761"/>
            <a:ext cx="205090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8439179-7479-E640-B819-26448EE2537A}"/>
              </a:ext>
            </a:extLst>
          </p:cNvPr>
          <p:cNvCxnSpPr>
            <a:cxnSpLocks/>
          </p:cNvCxnSpPr>
          <p:nvPr/>
        </p:nvCxnSpPr>
        <p:spPr>
          <a:xfrm flipV="1">
            <a:off x="7271887" y="1784761"/>
            <a:ext cx="1898507" cy="1524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236C262-F39E-B082-51BE-EFE8B5B97AF1}"/>
              </a:ext>
            </a:extLst>
          </p:cNvPr>
          <p:cNvCxnSpPr>
            <a:cxnSpLocks/>
          </p:cNvCxnSpPr>
          <p:nvPr/>
        </p:nvCxnSpPr>
        <p:spPr>
          <a:xfrm>
            <a:off x="9109772" y="1784760"/>
            <a:ext cx="22737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41FE7E-8B5F-A505-493E-DD0DE3E74FC3}"/>
              </a:ext>
            </a:extLst>
          </p:cNvPr>
          <p:cNvSpPr txBox="1"/>
          <p:nvPr/>
        </p:nvSpPr>
        <p:spPr>
          <a:xfrm>
            <a:off x="5626456" y="4082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230B2DD-7B65-B1A3-1098-A56048424FC1}"/>
              </a:ext>
            </a:extLst>
          </p:cNvPr>
          <p:cNvSpPr txBox="1"/>
          <p:nvPr/>
        </p:nvSpPr>
        <p:spPr>
          <a:xfrm>
            <a:off x="5778856" y="5606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463624E-4E75-FCD1-E7A3-D9B1EB4D38BD}"/>
              </a:ext>
            </a:extLst>
          </p:cNvPr>
          <p:cNvSpPr txBox="1"/>
          <p:nvPr/>
        </p:nvSpPr>
        <p:spPr>
          <a:xfrm>
            <a:off x="5931256" y="7130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40BF127-7E90-C751-DB00-D657CF0DCBE9}"/>
              </a:ext>
            </a:extLst>
          </p:cNvPr>
          <p:cNvSpPr txBox="1"/>
          <p:nvPr/>
        </p:nvSpPr>
        <p:spPr>
          <a:xfrm>
            <a:off x="6083656" y="8654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5C3ED0-5932-BC4B-120B-93C079C9DFE3}"/>
              </a:ext>
            </a:extLst>
          </p:cNvPr>
          <p:cNvSpPr txBox="1"/>
          <p:nvPr/>
        </p:nvSpPr>
        <p:spPr>
          <a:xfrm>
            <a:off x="6236056" y="10178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E5CB225-218C-8C1F-C863-C66488EEF94E}"/>
              </a:ext>
            </a:extLst>
          </p:cNvPr>
          <p:cNvSpPr txBox="1"/>
          <p:nvPr/>
        </p:nvSpPr>
        <p:spPr>
          <a:xfrm>
            <a:off x="6388456" y="11702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E7FB51C-BB7D-A5E9-048F-5588DDEDE4D7}"/>
              </a:ext>
            </a:extLst>
          </p:cNvPr>
          <p:cNvSpPr txBox="1"/>
          <p:nvPr/>
        </p:nvSpPr>
        <p:spPr>
          <a:xfrm>
            <a:off x="6540856" y="13226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E98A2CE-5009-3623-1C77-FEDF2DE686F6}"/>
              </a:ext>
            </a:extLst>
          </p:cNvPr>
          <p:cNvSpPr txBox="1"/>
          <p:nvPr/>
        </p:nvSpPr>
        <p:spPr>
          <a:xfrm>
            <a:off x="6693256" y="14750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54FFE2E-E484-B773-33A6-61D216F25B14}"/>
              </a:ext>
            </a:extLst>
          </p:cNvPr>
          <p:cNvSpPr txBox="1"/>
          <p:nvPr/>
        </p:nvSpPr>
        <p:spPr>
          <a:xfrm>
            <a:off x="6845656" y="16274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F27D7C8-5C02-7707-EFE7-82CFC2FCF29E}"/>
              </a:ext>
            </a:extLst>
          </p:cNvPr>
          <p:cNvSpPr txBox="1"/>
          <p:nvPr/>
        </p:nvSpPr>
        <p:spPr>
          <a:xfrm>
            <a:off x="6998056" y="1779847"/>
            <a:ext cx="54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44956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988</Words>
  <Application>Microsoft Office PowerPoint</Application>
  <PresentationFormat>Widescreen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Helvetica</vt:lpstr>
      <vt:lpstr>Helvetica Neue</vt:lpstr>
      <vt:lpstr>office theme</vt:lpstr>
      <vt:lpstr>PowerPoint Presentation</vt:lpstr>
      <vt:lpstr>Disclosures</vt:lpstr>
      <vt:lpstr>Disclosures</vt:lpstr>
      <vt:lpstr>Motivation</vt:lpstr>
      <vt:lpstr>Study</vt:lpstr>
      <vt:lpstr>Study</vt:lpstr>
      <vt:lpstr>Data Model</vt:lpstr>
      <vt:lpstr>Provided Data</vt:lpstr>
      <vt:lpstr>Data Harmonization</vt:lpstr>
      <vt:lpstr>PowerPoint Presentation</vt:lpstr>
      <vt:lpstr>PowerPoint Presentation</vt:lpstr>
      <vt:lpstr>PowerPoint Presentation</vt:lpstr>
      <vt:lpstr>PowerPoint Presentation</vt:lpstr>
      <vt:lpstr>Unit harmonization</vt:lpstr>
      <vt:lpstr>Value Thresholding</vt:lpstr>
      <vt:lpstr>Review</vt:lpstr>
      <vt:lpstr>Process on RDBMs</vt:lpstr>
      <vt:lpstr>Process on RDBMs</vt:lpstr>
      <vt:lpstr>Process on RDBMs</vt:lpstr>
      <vt:lpstr>PowerPoint Presentation</vt:lpstr>
      <vt:lpstr>PowerPoint Presentation</vt:lpstr>
      <vt:lpstr>PowerPoint Presentation</vt:lpstr>
      <vt:lpstr>PowerPoint Presentation</vt:lpstr>
      <vt:lpstr>Harmonization: the Unsung Hero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2025-07-08T00:06:38Z</dcterms:created>
  <dcterms:modified xsi:type="dcterms:W3CDTF">2025-07-08T00:06:49Z</dcterms:modified>
</cp:coreProperties>
</file>